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4FC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750C8-C8AD-443F-8983-876296769886}" type="datetimeFigureOut">
              <a:rPr lang="sk-SK" smtClean="0"/>
              <a:pPr/>
              <a:t>23. 10. 2015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FA878-FD70-4CE1-99DD-141E4617B9C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ilviahorna9@gmail.com" TargetMode="External"/><Relationship Id="rId2" Type="http://schemas.openxmlformats.org/officeDocument/2006/relationships/hyperlink" Target="mailto:lubomira222@gmail.co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1470025"/>
          </a:xfrm>
          <a:noFill/>
        </p:spPr>
        <p:txBody>
          <a:bodyPr>
            <a:normAutofit/>
          </a:bodyPr>
          <a:lstStyle/>
          <a:p>
            <a:r>
              <a:rPr lang="sk-SK" sz="4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,,HOVORME O JEDLE“</a:t>
            </a:r>
            <a:endParaRPr lang="sk-SK" sz="4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15616" y="1988840"/>
            <a:ext cx="6984776" cy="2520280"/>
          </a:xfrm>
        </p:spPr>
        <p:txBody>
          <a:bodyPr>
            <a:normAutofit fontScale="77500" lnSpcReduction="20000"/>
          </a:bodyPr>
          <a:lstStyle/>
          <a:p>
            <a:r>
              <a:rPr lang="sk-SK" sz="2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Vyhlásená denná téme:</a:t>
            </a:r>
          </a:p>
          <a:p>
            <a:r>
              <a:rPr lang="sk-SK" b="1" dirty="0" smtClean="0">
                <a:solidFill>
                  <a:srgbClr val="FF0000"/>
                </a:solidFill>
              </a:rPr>
              <a:t> </a:t>
            </a:r>
            <a:r>
              <a:rPr lang="sk-SK" b="1" dirty="0" smtClean="0">
                <a:solidFill>
                  <a:srgbClr val="FF0000"/>
                </a:solidFill>
                <a:latin typeface="Arial Black" pitchFamily="34" charset="0"/>
              </a:rPr>
              <a:t>Cukry </a:t>
            </a:r>
            <a:r>
              <a:rPr lang="sk-SK" sz="26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– prečo sú dôležitou súčasťou výživy. </a:t>
            </a:r>
          </a:p>
          <a:p>
            <a:r>
              <a:rPr lang="sk-SK" sz="26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Niečo zaujímavé</a:t>
            </a:r>
            <a:r>
              <a:rPr lang="sk-SK" sz="26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sk-SK" sz="3000" b="1" dirty="0" smtClean="0">
                <a:solidFill>
                  <a:srgbClr val="FF0000"/>
                </a:solidFill>
                <a:latin typeface="Arial Black" pitchFamily="34" charset="0"/>
              </a:rPr>
              <a:t>o mede.</a:t>
            </a:r>
          </a:p>
          <a:p>
            <a:r>
              <a:rPr lang="sk-SK" sz="2100" b="1" dirty="0" smtClean="0">
                <a:solidFill>
                  <a:srgbClr val="FF0000"/>
                </a:solidFill>
                <a:latin typeface="Arial Black" pitchFamily="34" charset="0"/>
              </a:rPr>
              <a:t>16.10.2015</a:t>
            </a:r>
          </a:p>
          <a:p>
            <a:endParaRPr lang="sk-SK" sz="2600" b="1" dirty="0" smtClean="0">
              <a:solidFill>
                <a:srgbClr val="006600"/>
              </a:solidFill>
              <a:latin typeface="Arial Black" pitchFamily="34" charset="0"/>
            </a:endParaRPr>
          </a:p>
          <a:p>
            <a:r>
              <a:rPr lang="sk-SK" sz="2600" b="1" dirty="0" smtClean="0">
                <a:solidFill>
                  <a:srgbClr val="006600"/>
                </a:solidFill>
                <a:latin typeface="Arial Black" pitchFamily="34" charset="0"/>
              </a:rPr>
              <a:t>Mgr. Mária JUHOVÁ</a:t>
            </a:r>
          </a:p>
          <a:p>
            <a:r>
              <a:rPr lang="sk-SK" sz="2600" b="1" dirty="0" smtClean="0">
                <a:solidFill>
                  <a:srgbClr val="006600"/>
                </a:solidFill>
                <a:latin typeface="Arial Black" pitchFamily="34" charset="0"/>
              </a:rPr>
              <a:t>5.ročník SŠ</a:t>
            </a:r>
            <a:endParaRPr lang="sk-SK" sz="2600" b="1" dirty="0">
              <a:solidFill>
                <a:srgbClr val="00660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luba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437112"/>
            <a:ext cx="2304256" cy="21478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7" name="Picture 3" descr="C:\Users\luba\Desktop\ffff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924944"/>
            <a:ext cx="2143125" cy="21431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C:\Users\luba\Desktop\dddddddddd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365104"/>
            <a:ext cx="2143125" cy="2133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3200" dirty="0" smtClean="0">
                <a:solidFill>
                  <a:srgbClr val="C00000"/>
                </a:solidFill>
                <a:latin typeface="Arial Black" pitchFamily="34" charset="0"/>
              </a:rPr>
              <a:t>Zrealizované aktivity:</a:t>
            </a:r>
            <a:endParaRPr lang="sk-SK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Exkurzie v predajniach potravín,</a:t>
            </a:r>
          </a:p>
          <a:p>
            <a:r>
              <a:rPr lang="sk-SK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Beseda s miestnym včelárom,</a:t>
            </a:r>
          </a:p>
          <a:p>
            <a:r>
              <a:rPr lang="sk-SK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Súťaž medzi triedami o najkrajšiu nástenku na danú vyhlásenú tému dňa.</a:t>
            </a:r>
          </a:p>
          <a:p>
            <a:r>
              <a:rPr lang="sk-SK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Súťaž medzi žiakmi o najkrajšiu výtvarnú prácu na vyhlásenú tému dňa. </a:t>
            </a:r>
            <a:endParaRPr lang="sk-SK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luba\Desktop\stiahnuť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60648"/>
            <a:ext cx="2295525" cy="1990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1" name="Picture 3" descr="C:\Users\luba\Desktop\images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509119"/>
            <a:ext cx="2736304" cy="2046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2">
                <a:lumMod val="75000"/>
                <a:alpha val="6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2" name="Picture 4" descr="C:\Users\luba\Desktop\images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861048"/>
            <a:ext cx="2200275" cy="2076450"/>
          </a:xfrm>
          <a:prstGeom prst="ellipse">
            <a:avLst/>
          </a:prstGeom>
          <a:ln w="190500" cap="rnd">
            <a:solidFill>
              <a:schemeClr val="accent6">
                <a:lumMod val="75000"/>
              </a:schemeClr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1143000"/>
          </a:xfrm>
        </p:spPr>
        <p:txBody>
          <a:bodyPr>
            <a:normAutofit/>
          </a:bodyPr>
          <a:lstStyle/>
          <a:p>
            <a:pPr algn="r"/>
            <a:r>
              <a:rPr lang="sk-SK" dirty="0" smtClean="0">
                <a:solidFill>
                  <a:srgbClr val="00B050"/>
                </a:solidFill>
                <a:latin typeface="Arial Black" pitchFamily="34" charset="0"/>
              </a:rPr>
              <a:t>Včelár</a:t>
            </a:r>
            <a:r>
              <a:rPr lang="sk-SK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endParaRPr lang="sk-SK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3074" name="Picture 2" descr="C:\Users\luba\Desktop\včelá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111" y="359435"/>
            <a:ext cx="4706985" cy="5445829"/>
          </a:xfrm>
          <a:prstGeom prst="rect">
            <a:avLst/>
          </a:prstGeom>
          <a:noFill/>
          <a:ln w="76200">
            <a:solidFill>
              <a:srgbClr val="64FC93"/>
            </a:solidFill>
          </a:ln>
          <a:scene3d>
            <a:camera prst="perspectiveContrastingRightFacing"/>
            <a:lightRig rig="threePt" dir="t"/>
          </a:scene3d>
          <a:sp3d>
            <a:bevelT w="139700" h="139700" prst="divot"/>
          </a:sp3d>
        </p:spPr>
      </p:pic>
      <p:pic>
        <p:nvPicPr>
          <p:cNvPr id="3075" name="Picture 3" descr="C:\Users\luba\Desktop\stiahnuť (2).jpg"/>
          <p:cNvPicPr>
            <a:picLocks noChangeAspect="1" noChangeArrowheads="1"/>
          </p:cNvPicPr>
          <p:nvPr/>
        </p:nvPicPr>
        <p:blipFill>
          <a:blip r:embed="rId3" cstate="print"/>
          <a:srcRect l="5463" t="6250" r="18048" b="4167"/>
          <a:stretch>
            <a:fillRect/>
          </a:stretch>
        </p:blipFill>
        <p:spPr bwMode="auto">
          <a:xfrm>
            <a:off x="4860032" y="1628800"/>
            <a:ext cx="2485113" cy="38164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Šípka doľava 6"/>
          <p:cNvSpPr/>
          <p:nvPr/>
        </p:nvSpPr>
        <p:spPr>
          <a:xfrm>
            <a:off x="6228184" y="4149080"/>
            <a:ext cx="2915816" cy="576064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err="1" smtClean="0">
                <a:solidFill>
                  <a:srgbClr val="FFFF00"/>
                </a:solidFill>
                <a:latin typeface="Arial Black" pitchFamily="34" charset="0"/>
              </a:rPr>
              <a:t>Mňam</a:t>
            </a:r>
            <a:r>
              <a:rPr lang="sk-SK" dirty="0" smtClean="0">
                <a:solidFill>
                  <a:srgbClr val="FFFF00"/>
                </a:solidFill>
                <a:latin typeface="Arial Black" pitchFamily="34" charset="0"/>
              </a:rPr>
              <a:t>, medík </a:t>
            </a:r>
            <a:endParaRPr lang="sk-SK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sk-SK" sz="3200" dirty="0" smtClean="0">
                <a:solidFill>
                  <a:srgbClr val="C00000"/>
                </a:solidFill>
                <a:latin typeface="Arial Black" pitchFamily="34" charset="0"/>
              </a:rPr>
              <a:t>Ciele vyučovacej hodiny:</a:t>
            </a:r>
            <a:endParaRPr lang="sk-SK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4294967295"/>
          </p:nvPr>
        </p:nvSpPr>
        <p:spPr>
          <a:xfrm>
            <a:off x="467544" y="1600200"/>
            <a:ext cx="7762056" cy="4525963"/>
          </a:xfrm>
        </p:spPr>
        <p:txBody>
          <a:bodyPr/>
          <a:lstStyle/>
          <a:p>
            <a:r>
              <a:rPr lang="sk-SK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Vedieť  určiť pokrmy, ktoré obsahujú cukor,</a:t>
            </a:r>
          </a:p>
          <a:p>
            <a:r>
              <a:rPr lang="sk-SK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Podporovať u žiakov spoluprácu, rešpektovať sa navzájom,</a:t>
            </a:r>
          </a:p>
          <a:p>
            <a:r>
              <a:rPr lang="sk-SK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Rozvíjať jemnú motoriku.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r>
              <a:rPr lang="sk-SK" sz="2800" dirty="0" smtClean="0">
                <a:solidFill>
                  <a:srgbClr val="C00000"/>
                </a:solidFill>
                <a:latin typeface="Arial Black" pitchFamily="34" charset="0"/>
              </a:rPr>
              <a:t>Motivácia- hra na slepú babu.</a:t>
            </a:r>
            <a:endParaRPr lang="sk-SK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6" name="Picture 2" descr="C:\Users\luba\Desktop\kkkk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924944"/>
            <a:ext cx="2592288" cy="2160240"/>
          </a:xfrm>
          <a:prstGeom prst="rect">
            <a:avLst/>
          </a:prstGeom>
          <a:ln w="76200">
            <a:solidFill>
              <a:srgbClr val="64FC93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112500"/>
          </a:effectLst>
          <a:scene3d>
            <a:camera prst="isometricOffAxis1Right"/>
            <a:lightRig rig="threePt" dir="t"/>
          </a:scene3d>
          <a:sp3d>
            <a:bevelT/>
          </a:sp3d>
        </p:spPr>
      </p:pic>
      <p:pic>
        <p:nvPicPr>
          <p:cNvPr id="4099" name="Picture 3" descr="C:\Users\luba\Desktop\wwwwwwww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005064"/>
            <a:ext cx="3672408" cy="2235379"/>
          </a:xfrm>
          <a:prstGeom prst="roundRect">
            <a:avLst>
              <a:gd name="adj" fmla="val 11111"/>
            </a:avLst>
          </a:prstGeom>
          <a:ln w="190500" cap="rnd">
            <a:solidFill>
              <a:srgbClr val="64FC93"/>
            </a:solidFill>
            <a:prstDash val="soli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>
                <a:solidFill>
                  <a:srgbClr val="C00000"/>
                </a:solidFill>
                <a:latin typeface="Arial Black" pitchFamily="34" charset="0"/>
              </a:rPr>
              <a:t>Priebeh vyučovacej hodiny v 5. ročníku </a:t>
            </a:r>
            <a:endParaRPr lang="sk-SK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167" name="Picture 47" descr="C:\Users\luba\Desktop\Hovorme o jedle\Majka\CAM00730.jpg"/>
          <p:cNvPicPr>
            <a:picLocks noChangeAspect="1" noChangeArrowheads="1"/>
          </p:cNvPicPr>
          <p:nvPr/>
        </p:nvPicPr>
        <p:blipFill>
          <a:blip r:embed="rId2" cstate="print"/>
          <a:srcRect l="8333" t="29682" r="10417" b="3533"/>
          <a:stretch>
            <a:fillRect/>
          </a:stretch>
        </p:blipFill>
        <p:spPr bwMode="auto">
          <a:xfrm>
            <a:off x="899592" y="1916832"/>
            <a:ext cx="3312368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68" name="Picture 48" descr="C:\Users\luba\Desktop\Hovorme o jedle\Majka\CAM00732.jpg"/>
          <p:cNvPicPr>
            <a:picLocks noChangeAspect="1" noChangeArrowheads="1"/>
          </p:cNvPicPr>
          <p:nvPr/>
        </p:nvPicPr>
        <p:blipFill>
          <a:blip r:embed="rId3" cstate="print"/>
          <a:srcRect l="6522" t="5263" r="6522"/>
          <a:stretch>
            <a:fillRect/>
          </a:stretch>
        </p:blipFill>
        <p:spPr bwMode="auto">
          <a:xfrm>
            <a:off x="4932040" y="1916832"/>
            <a:ext cx="3024336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Kosodĺžnik 4"/>
          <p:cNvSpPr/>
          <p:nvPr/>
        </p:nvSpPr>
        <p:spPr>
          <a:xfrm>
            <a:off x="539552" y="1340768"/>
            <a:ext cx="3672408" cy="36004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rgbClr val="FFFF00"/>
                </a:solidFill>
                <a:latin typeface="Arial Black" pitchFamily="34" charset="0"/>
              </a:rPr>
              <a:t>Ochutnávka pochutín...</a:t>
            </a:r>
            <a:endParaRPr lang="sk-SK" sz="1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" name="Kosodĺžnik 5"/>
          <p:cNvSpPr/>
          <p:nvPr/>
        </p:nvSpPr>
        <p:spPr>
          <a:xfrm>
            <a:off x="4860032" y="1340768"/>
            <a:ext cx="3096344" cy="36004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 smtClean="0">
                <a:solidFill>
                  <a:srgbClr val="FFFF00"/>
                </a:solidFill>
              </a:rPr>
              <a:t>Mňam</a:t>
            </a:r>
            <a:r>
              <a:rPr lang="sk-SK" b="1" dirty="0" smtClean="0">
                <a:solidFill>
                  <a:srgbClr val="FFFF00"/>
                </a:solidFill>
              </a:rPr>
              <a:t>, medík...</a:t>
            </a:r>
            <a:endParaRPr lang="sk-SK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412776"/>
            <a:ext cx="3648406" cy="2736304"/>
          </a:xfrm>
          <a:prstGeom prst="rect">
            <a:avLst/>
          </a:prstGeom>
          <a:noFill/>
          <a:ln w="76200">
            <a:solidFill>
              <a:srgbClr val="00B050"/>
            </a:solidFill>
            <a:miter lim="800000"/>
            <a:headEnd/>
            <a:tailEnd/>
          </a:ln>
          <a:effectLst/>
          <a:scene3d>
            <a:camera prst="isometricOffAxis1Right"/>
            <a:lightRig rig="threePt" dir="t"/>
          </a:scene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501008"/>
            <a:ext cx="3744416" cy="2808312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ffectLst/>
          <a:scene3d>
            <a:camera prst="isometricOffAxis1Right"/>
            <a:lightRig rig="threePt" dir="t"/>
          </a:scene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6672"/>
            <a:ext cx="3936437" cy="295232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  <a:effectLst/>
          <a:scene3d>
            <a:camera prst="isometricOffAxis1Right"/>
            <a:lightRig rig="threePt" dir="t"/>
          </a:scene3d>
          <a:sp3d>
            <a:bevelT prst="relaxedInset"/>
          </a:sp3d>
        </p:spPr>
      </p:pic>
      <p:sp>
        <p:nvSpPr>
          <p:cNvPr id="5" name="BlokTextu 4"/>
          <p:cNvSpPr txBox="1"/>
          <p:nvPr/>
        </p:nvSpPr>
        <p:spPr>
          <a:xfrm>
            <a:off x="4788024" y="4869160"/>
            <a:ext cx="410445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FFFF00"/>
                </a:solidFill>
                <a:latin typeface="Arial Black" pitchFamily="34" charset="0"/>
              </a:rPr>
              <a:t>Pani  riaditeľka otvorte ústa...</a:t>
            </a:r>
            <a:endParaRPr lang="sk-SK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7573" r="3442"/>
          <a:stretch>
            <a:fillRect/>
          </a:stretch>
        </p:blipFill>
        <p:spPr bwMode="auto">
          <a:xfrm>
            <a:off x="467544" y="404664"/>
            <a:ext cx="3672408" cy="2636465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39262" t="9971" b="30201"/>
          <a:stretch>
            <a:fillRect/>
          </a:stretch>
        </p:blipFill>
        <p:spPr bwMode="auto">
          <a:xfrm>
            <a:off x="4860032" y="620688"/>
            <a:ext cx="3528392" cy="2606645"/>
          </a:xfrm>
          <a:prstGeom prst="rect">
            <a:avLst/>
          </a:prstGeom>
          <a:ln w="1905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 l="17395"/>
          <a:stretch>
            <a:fillRect/>
          </a:stretch>
        </p:blipFill>
        <p:spPr bwMode="auto">
          <a:xfrm>
            <a:off x="1187624" y="3429000"/>
            <a:ext cx="4067497" cy="2888605"/>
          </a:xfrm>
          <a:prstGeom prst="rect">
            <a:avLst/>
          </a:prstGeom>
          <a:ln w="1905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Šípka doľava 5"/>
          <p:cNvSpPr/>
          <p:nvPr/>
        </p:nvSpPr>
        <p:spPr>
          <a:xfrm>
            <a:off x="3275856" y="4725144"/>
            <a:ext cx="3779912" cy="7920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chemeClr val="bg1"/>
                </a:solidFill>
                <a:latin typeface="Arial Black" pitchFamily="34" charset="0"/>
              </a:rPr>
              <a:t>Krátke  video o včelárovi ...</a:t>
            </a:r>
            <a:endParaRPr lang="sk-SK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Šípka doľava 6"/>
          <p:cNvSpPr/>
          <p:nvPr/>
        </p:nvSpPr>
        <p:spPr>
          <a:xfrm>
            <a:off x="2627784" y="548680"/>
            <a:ext cx="3240360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latin typeface="Arial Black" pitchFamily="34" charset="0"/>
              </a:rPr>
              <a:t>Prezentácia  o cukroch...</a:t>
            </a:r>
            <a:endParaRPr lang="sk-SK" sz="1600" dirty="0">
              <a:latin typeface="Arial Black" pitchFamily="34" charset="0"/>
            </a:endParaRPr>
          </a:p>
        </p:txBody>
      </p:sp>
      <p:sp>
        <p:nvSpPr>
          <p:cNvPr id="8" name="Šípka nahor 7"/>
          <p:cNvSpPr/>
          <p:nvPr/>
        </p:nvSpPr>
        <p:spPr>
          <a:xfrm rot="20277100">
            <a:off x="7394975" y="2418983"/>
            <a:ext cx="781149" cy="40617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k-SK" b="1" dirty="0" smtClean="0">
                <a:latin typeface="Arial Black" pitchFamily="34" charset="0"/>
              </a:rPr>
              <a:t>Po</a:t>
            </a:r>
            <a:r>
              <a:rPr lang="sk-SK" dirty="0" smtClean="0">
                <a:latin typeface="Arial Black" pitchFamily="34" charset="0"/>
              </a:rPr>
              <a:t>travinová pyramída </a:t>
            </a:r>
            <a:endParaRPr lang="sk-SK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3888432" cy="2808312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101600">
              <a:srgbClr val="00B0F0">
                <a:alpha val="60000"/>
              </a:srgb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Left"/>
            <a:lightRig rig="threePt" dir="t"/>
          </a:scene3d>
          <a:sp3d>
            <a:bevelT/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692696"/>
            <a:ext cx="3350400" cy="4827240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ContrastingLeftFacing"/>
            <a:lightRig rig="threePt" dir="t"/>
          </a:scene3d>
          <a:sp3d>
            <a:bevelT/>
          </a:sp3d>
        </p:spPr>
      </p:pic>
      <p:sp>
        <p:nvSpPr>
          <p:cNvPr id="8" name="Zahnutá šípka hore 7"/>
          <p:cNvSpPr/>
          <p:nvPr/>
        </p:nvSpPr>
        <p:spPr>
          <a:xfrm>
            <a:off x="1942590" y="4663600"/>
            <a:ext cx="3412647" cy="148673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rgbClr val="C00000"/>
                </a:solidFill>
                <a:latin typeface="Arial Black" pitchFamily="34" charset="0"/>
              </a:rPr>
              <a:t>Vykrajovanie rôznych tvarov z vianočky...</a:t>
            </a:r>
            <a:endParaRPr lang="sk-SK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5" y="836712"/>
            <a:ext cx="3360373" cy="252028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140968"/>
            <a:ext cx="3419276" cy="256445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92D05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Šípka hore a doľava 4"/>
          <p:cNvSpPr/>
          <p:nvPr/>
        </p:nvSpPr>
        <p:spPr>
          <a:xfrm>
            <a:off x="3491880" y="3645024"/>
            <a:ext cx="4896544" cy="2664296"/>
          </a:xfrm>
          <a:prstGeom prst="left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rgbClr val="C00000"/>
                </a:solidFill>
                <a:latin typeface="Arial Black" pitchFamily="34" charset="0"/>
              </a:rPr>
              <a:t>Aranžovanie  vykrojených chuťoviek...</a:t>
            </a:r>
            <a:endParaRPr lang="sk-SK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" name="Slnko 7"/>
          <p:cNvSpPr/>
          <p:nvPr/>
        </p:nvSpPr>
        <p:spPr>
          <a:xfrm>
            <a:off x="611560" y="476672"/>
            <a:ext cx="2304256" cy="201622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Usmiata tvár 8"/>
          <p:cNvSpPr/>
          <p:nvPr/>
        </p:nvSpPr>
        <p:spPr>
          <a:xfrm>
            <a:off x="1187624" y="908720"/>
            <a:ext cx="1152128" cy="108012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275409" cy="2456557"/>
          </a:xfrm>
          <a:prstGeom prst="roundRect">
            <a:avLst>
              <a:gd name="adj" fmla="val 16667"/>
            </a:avLst>
          </a:prstGeom>
          <a:ln>
            <a:solidFill>
              <a:srgbClr val="92D05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548680"/>
            <a:ext cx="3419425" cy="2564569"/>
          </a:xfrm>
          <a:prstGeom prst="roundRect">
            <a:avLst>
              <a:gd name="adj" fmla="val 16667"/>
            </a:avLst>
          </a:prstGeom>
          <a:ln>
            <a:solidFill>
              <a:srgbClr val="92D05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 l="21587" t="9594"/>
          <a:stretch>
            <a:fillRect/>
          </a:stretch>
        </p:blipFill>
        <p:spPr bwMode="auto">
          <a:xfrm>
            <a:off x="467544" y="3054370"/>
            <a:ext cx="3024336" cy="2615164"/>
          </a:xfrm>
          <a:prstGeom prst="roundRect">
            <a:avLst>
              <a:gd name="adj" fmla="val 16667"/>
            </a:avLst>
          </a:prstGeom>
          <a:ln>
            <a:solidFill>
              <a:srgbClr val="92D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501008"/>
            <a:ext cx="3456384" cy="2592288"/>
          </a:xfrm>
          <a:prstGeom prst="roundRect">
            <a:avLst>
              <a:gd name="adj" fmla="val 16667"/>
            </a:avLst>
          </a:prstGeom>
          <a:ln>
            <a:solidFill>
              <a:srgbClr val="92D050"/>
            </a:solidFill>
          </a:ln>
          <a:effectLst>
            <a:glow rad="228600">
              <a:srgbClr val="FFFF00">
                <a:alpha val="40000"/>
              </a:srgb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Vývojový diagram: zakončenie 5"/>
          <p:cNvSpPr/>
          <p:nvPr/>
        </p:nvSpPr>
        <p:spPr>
          <a:xfrm>
            <a:off x="3635896" y="3212976"/>
            <a:ext cx="5256584" cy="36004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 smtClean="0">
                <a:solidFill>
                  <a:srgbClr val="FFFF00"/>
                </a:solidFill>
                <a:latin typeface="Arial Black" pitchFamily="34" charset="0"/>
              </a:rPr>
              <a:t>Už len  dokončovanie...</a:t>
            </a:r>
            <a:endParaRPr lang="sk-SK" sz="16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4599" r="12613" b="11080"/>
          <a:stretch>
            <a:fillRect/>
          </a:stretch>
        </p:blipFill>
        <p:spPr bwMode="auto">
          <a:xfrm>
            <a:off x="539552" y="404664"/>
            <a:ext cx="3218013" cy="2592288"/>
          </a:xfrm>
          <a:prstGeom prst="rect">
            <a:avLst/>
          </a:prstGeom>
          <a:ln w="127000" cap="rnd">
            <a:solidFill>
              <a:srgbClr val="92D05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 l="24187" t="6047" r="27439" b="25424"/>
          <a:stretch>
            <a:fillRect/>
          </a:stretch>
        </p:blipFill>
        <p:spPr bwMode="auto">
          <a:xfrm>
            <a:off x="4211960" y="404664"/>
            <a:ext cx="3168352" cy="2592288"/>
          </a:xfrm>
          <a:prstGeom prst="rect">
            <a:avLst/>
          </a:prstGeom>
          <a:ln w="127000" cap="rnd">
            <a:solidFill>
              <a:srgbClr val="FFC0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 l="11012" t="24471" r="11905" b="4564"/>
          <a:stretch>
            <a:fillRect/>
          </a:stretch>
        </p:blipFill>
        <p:spPr bwMode="auto">
          <a:xfrm>
            <a:off x="467544" y="3429000"/>
            <a:ext cx="3329749" cy="2448272"/>
          </a:xfrm>
          <a:prstGeom prst="rect">
            <a:avLst/>
          </a:prstGeom>
          <a:ln w="127000" cap="rnd">
            <a:solidFill>
              <a:srgbClr val="7030A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 l="9970" t="5317" r="12266" b="4290"/>
          <a:stretch>
            <a:fillRect/>
          </a:stretch>
        </p:blipFill>
        <p:spPr bwMode="auto">
          <a:xfrm>
            <a:off x="4211960" y="3429000"/>
            <a:ext cx="3168352" cy="2520281"/>
          </a:xfrm>
          <a:prstGeom prst="rect">
            <a:avLst/>
          </a:prstGeom>
          <a:ln w="127000" cap="rnd">
            <a:solidFill>
              <a:srgbClr val="FF00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Vývojový diagram: alternatívny proces 5"/>
          <p:cNvSpPr/>
          <p:nvPr/>
        </p:nvSpPr>
        <p:spPr>
          <a:xfrm>
            <a:off x="7812360" y="188640"/>
            <a:ext cx="576064" cy="6381328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sk-SK" sz="2000" dirty="0" smtClean="0">
                <a:solidFill>
                  <a:srgbClr val="C00000"/>
                </a:solidFill>
                <a:latin typeface="Arial Black" pitchFamily="34" charset="0"/>
              </a:rPr>
              <a:t>Finálna podoba  chuťoviek ...</a:t>
            </a:r>
            <a:endParaRPr lang="sk-SK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Usmiata tvár 6"/>
          <p:cNvSpPr/>
          <p:nvPr/>
        </p:nvSpPr>
        <p:spPr>
          <a:xfrm>
            <a:off x="7596336" y="5589240"/>
            <a:ext cx="1008112" cy="79208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19667" t="21987" r="9460" b="5958"/>
          <a:stretch>
            <a:fillRect/>
          </a:stretch>
        </p:blipFill>
        <p:spPr bwMode="auto">
          <a:xfrm>
            <a:off x="683568" y="692696"/>
            <a:ext cx="3240360" cy="4392488"/>
          </a:xfrm>
          <a:prstGeom prst="roundRect">
            <a:avLst>
              <a:gd name="adj" fmla="val 16667"/>
            </a:avLst>
          </a:prstGeom>
          <a:ln>
            <a:solidFill>
              <a:srgbClr val="64FC93"/>
            </a:solidFill>
          </a:ln>
          <a:effectLst>
            <a:glow rad="228600">
              <a:srgbClr val="00B050">
                <a:alpha val="40000"/>
              </a:srgb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556792"/>
            <a:ext cx="4128458" cy="3096344"/>
          </a:xfrm>
          <a:prstGeom prst="roundRect">
            <a:avLst>
              <a:gd name="adj" fmla="val 16667"/>
            </a:avLst>
          </a:prstGeom>
          <a:ln w="76200">
            <a:solidFill>
              <a:srgbClr val="7030A0"/>
            </a:solidFill>
          </a:ln>
          <a:effectLst>
            <a:glow rad="101600">
              <a:srgbClr val="7030A0">
                <a:alpha val="60000"/>
              </a:srgb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Vývojový diagram: dierna páska 3"/>
          <p:cNvSpPr/>
          <p:nvPr/>
        </p:nvSpPr>
        <p:spPr>
          <a:xfrm>
            <a:off x="4572000" y="476672"/>
            <a:ext cx="3600400" cy="792088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solidFill>
                  <a:srgbClr val="C00000"/>
                </a:solidFill>
                <a:latin typeface="Arial Black" pitchFamily="34" charset="0"/>
              </a:rPr>
              <a:t>Dobrú chuť ...</a:t>
            </a:r>
            <a:endParaRPr lang="sk-SK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700" dirty="0" smtClean="0">
                <a:latin typeface="Arial Black" pitchFamily="34" charset="0"/>
              </a:rPr>
              <a:t>S</a:t>
            </a:r>
            <a:br>
              <a:rPr lang="sk-SK" sz="2700" dirty="0" smtClean="0">
                <a:latin typeface="Arial Black" pitchFamily="34" charset="0"/>
              </a:rPr>
            </a:br>
            <a:r>
              <a:rPr lang="sk-SK" sz="2700" dirty="0" smtClean="0">
                <a:latin typeface="Arial Black" pitchFamily="34" charset="0"/>
              </a:rPr>
              <a:t/>
            </a:r>
            <a:br>
              <a:rPr lang="sk-SK" sz="2700" dirty="0" smtClean="0">
                <a:latin typeface="Arial Black" pitchFamily="34" charset="0"/>
              </a:rPr>
            </a:br>
            <a:r>
              <a:rPr lang="sk-SK" sz="2700" dirty="0" smtClean="0">
                <a:latin typeface="Arial Black" pitchFamily="34" charset="0"/>
              </a:rPr>
              <a:t/>
            </a:r>
            <a:br>
              <a:rPr lang="sk-SK" sz="2700" dirty="0" smtClean="0">
                <a:latin typeface="Arial Black" pitchFamily="34" charset="0"/>
              </a:rPr>
            </a:br>
            <a:r>
              <a:rPr lang="sk-SK" sz="2200" dirty="0" smtClean="0">
                <a:solidFill>
                  <a:srgbClr val="C00000"/>
                </a:solidFill>
                <a:latin typeface="Arial Black" pitchFamily="34" charset="0"/>
              </a:rPr>
              <a:t>Spojená škola, Kpt.  Nálepku 122, 087 01 Giraltovce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sk-SK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SŠ </a:t>
            </a:r>
            <a:r>
              <a:rPr lang="sk-SK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– organizačná zložka: Špeciálna základná škola a Praktická škola</a:t>
            </a:r>
          </a:p>
          <a:p>
            <a:r>
              <a:rPr lang="sk-SK" sz="29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Kontaktná osoba: PaedDr. Ľubomíra </a:t>
            </a:r>
            <a:r>
              <a:rPr lang="sk-SK" sz="29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Varganinová</a:t>
            </a:r>
            <a:r>
              <a:rPr lang="sk-SK" sz="29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k-SK" sz="29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tel</a:t>
            </a:r>
            <a:r>
              <a:rPr lang="sk-SK" sz="29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: 0908 331 882</a:t>
            </a:r>
          </a:p>
          <a:p>
            <a:r>
              <a:rPr lang="sk-SK" sz="31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mail: </a:t>
            </a:r>
            <a:r>
              <a:rPr lang="sk-SK" sz="31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  <a:hlinkClick r:id="rId2"/>
              </a:rPr>
              <a:t>lubomira222@gmail.com</a:t>
            </a:r>
            <a:endParaRPr lang="sk-SK" sz="31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sz="31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Riaditeľka školy: Mgr. Silvia Horná </a:t>
            </a:r>
            <a:r>
              <a:rPr lang="sk-SK" sz="3100" dirty="0" err="1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tel</a:t>
            </a:r>
            <a:r>
              <a:rPr lang="sk-SK" sz="31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: 0911 976 690</a:t>
            </a:r>
          </a:p>
          <a:p>
            <a:r>
              <a:rPr lang="sk-SK" sz="31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mail: </a:t>
            </a:r>
            <a:r>
              <a:rPr lang="sk-SK" sz="31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  <a:hlinkClick r:id="rId3"/>
              </a:rPr>
              <a:t>silviahorna9@gmail.com</a:t>
            </a:r>
            <a:endParaRPr lang="sk-SK" sz="3100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Celkový počet </a:t>
            </a:r>
            <a:r>
              <a:rPr lang="sk-SK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žiakov: 38</a:t>
            </a:r>
            <a:endParaRPr lang="sk-SK" dirty="0" smtClean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Najaktívnejšia trieda danej témy: </a:t>
            </a:r>
            <a:r>
              <a:rPr lang="sk-SK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5.ročník</a:t>
            </a:r>
            <a:r>
              <a:rPr lang="sk-SK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 ŠZŠ</a:t>
            </a:r>
          </a:p>
          <a:p>
            <a:r>
              <a:rPr lang="sk-SK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Triedna učiteľka: Mgr. Mária </a:t>
            </a:r>
            <a:r>
              <a:rPr lang="sk-SK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Juhová</a:t>
            </a:r>
            <a:endParaRPr lang="sk-SK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sk-SK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Počet žiakov: 8</a:t>
            </a:r>
          </a:p>
          <a:p>
            <a:pPr algn="ctr">
              <a:buNone/>
            </a:pPr>
            <a:r>
              <a:rPr lang="sk-SK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Názov témy: 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Cukry </a:t>
            </a:r>
            <a:r>
              <a:rPr lang="sk-SK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– prečo sú dôležitou súčasťou výživy. Niečo zaujímavé </a:t>
            </a:r>
            <a:r>
              <a:rPr lang="sk-SK" b="1" dirty="0" smtClean="0">
                <a:solidFill>
                  <a:srgbClr val="002060"/>
                </a:solidFill>
                <a:latin typeface="Arial Black" pitchFamily="34" charset="0"/>
                <a:cs typeface="Arial" pitchFamily="34" charset="0"/>
              </a:rPr>
              <a:t>o mede</a:t>
            </a:r>
            <a:r>
              <a:rPr lang="sk-SK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.</a:t>
            </a:r>
            <a:endParaRPr lang="sk-SK" b="1" dirty="0">
              <a:solidFill>
                <a:srgbClr val="C00000"/>
              </a:solidFill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luba\Desktop\Hovorme o jedle\CAM00785.jpg"/>
          <p:cNvPicPr>
            <a:picLocks noChangeAspect="1" noChangeArrowheads="1"/>
          </p:cNvPicPr>
          <p:nvPr/>
        </p:nvPicPr>
        <p:blipFill>
          <a:blip r:embed="rId2" cstate="print"/>
          <a:srcRect l="2740" t="7306" r="2740" b="14155"/>
          <a:stretch>
            <a:fillRect/>
          </a:stretch>
        </p:blipFill>
        <p:spPr bwMode="auto">
          <a:xfrm>
            <a:off x="323528" y="332656"/>
            <a:ext cx="4968552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Users\luba\Desktop\Hovorme o jedle\CAM007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284984"/>
            <a:ext cx="4536504" cy="3186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Šípka doľava 8"/>
          <p:cNvSpPr/>
          <p:nvPr/>
        </p:nvSpPr>
        <p:spPr>
          <a:xfrm>
            <a:off x="4932040" y="5157192"/>
            <a:ext cx="3240360" cy="819472"/>
          </a:xfrm>
          <a:prstGeom prst="leftArrow">
            <a:avLst>
              <a:gd name="adj1" fmla="val 50000"/>
              <a:gd name="adj2" fmla="val 4780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 smtClean="0">
                <a:solidFill>
                  <a:srgbClr val="FF0000"/>
                </a:solidFill>
                <a:latin typeface="Arial Black" pitchFamily="34" charset="0"/>
              </a:rPr>
              <a:t>Ďakujeme</a:t>
            </a:r>
            <a:r>
              <a:rPr lang="sk-SK" sz="2800" dirty="0" smtClean="0">
                <a:latin typeface="Arial Black" pitchFamily="34" charset="0"/>
              </a:rPr>
              <a:t> </a:t>
            </a:r>
            <a:endParaRPr lang="sk-SK" sz="2800" dirty="0">
              <a:latin typeface="Arial Black" pitchFamily="34" charset="0"/>
            </a:endParaRPr>
          </a:p>
        </p:txBody>
      </p:sp>
      <p:pic>
        <p:nvPicPr>
          <p:cNvPr id="13317" name="Picture 5" descr="C:\Users\luba\Desktop\stiahnuť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0534" y="4365104"/>
            <a:ext cx="1138581" cy="15880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Usmiata tvár 16"/>
          <p:cNvSpPr/>
          <p:nvPr/>
        </p:nvSpPr>
        <p:spPr>
          <a:xfrm>
            <a:off x="4860032" y="5229200"/>
            <a:ext cx="720080" cy="720080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235</Words>
  <Application>Microsoft Office PowerPoint</Application>
  <PresentationFormat>Prezentácia na obrazovke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5" baseType="lpstr">
      <vt:lpstr>Motív Office</vt:lpstr>
      <vt:lpstr>,,HOVORME O JEDLE“</vt:lpstr>
      <vt:lpstr>Zrealizované aktivity:</vt:lpstr>
      <vt:lpstr>Včelár </vt:lpstr>
      <vt:lpstr>Ciele vyučovacej hodiny:</vt:lpstr>
      <vt:lpstr>Priebeh vyučovacej hodiny v 5. ročníku 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   Spojená škola, Kpt.  Nálepku 122, 087 01 Giraltovce   </vt:lpstr>
      <vt:lpstr>Snímka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lenovo_ntb</dc:creator>
  <cp:lastModifiedBy>SPPK</cp:lastModifiedBy>
  <cp:revision>49</cp:revision>
  <dcterms:created xsi:type="dcterms:W3CDTF">2010-04-04T21:29:14Z</dcterms:created>
  <dcterms:modified xsi:type="dcterms:W3CDTF">2015-10-23T07:26:57Z</dcterms:modified>
</cp:coreProperties>
</file>